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7432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spc="300" kern="0" dirty="0">
                <a:solidFill>
                  <a:srgbClr val="00D4AA"/>
                </a:solidFill>
              </a:rPr>
              <a:t>RYDE VALUES  •  AI INSIGHTS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6400" b="1" dirty="0">
                <a:solidFill>
                  <a:srgbClr val="FFFFFF"/>
                </a:solidFill>
              </a:rPr>
              <a:t>The Last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365760" y="150876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6400" b="1" dirty="0">
                <a:solidFill>
                  <a:srgbClr val="00D4AA"/>
                </a:solidFill>
              </a:rPr>
              <a:t>20 Years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365760" y="228600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</a:rPr>
              <a:t>of Artificial Intelligence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65760" y="306324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i="1" dirty="0">
                <a:solidFill>
                  <a:srgbClr val="8A9BB0"/>
                </a:solidFill>
              </a:rPr>
              <a:t>A Journey of Innovation &amp; Evolution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4773168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D4AA"/>
                </a:solidFill>
              </a:rPr>
              <a:t>Swipe to explore the AI revolution  →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6B35"/>
                </a:solidFill>
              </a:rPr>
              <a:t>THE JOURNEY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20 Years in 3 Phases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2743200" cy="3200400"/>
          </a:xfrm>
          <a:prstGeom prst="rect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417320"/>
            <a:ext cx="2743200" cy="73152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55448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D4AA"/>
                </a:solidFill>
              </a:rPr>
              <a:t>2003–2013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9202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Machine Learning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7200" y="2514600"/>
            <a:ext cx="2468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Internet data + GPUs fuel AI. Google &amp; Amazon lead.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46120" y="1417320"/>
            <a:ext cx="2743200" cy="3200400"/>
          </a:xfrm>
          <a:prstGeom prst="rect">
            <a:avLst/>
          </a:prstGeom>
          <a:solidFill>
            <a:srgbClr val="1A4D6B"/>
          </a:solidFill>
          <a:ln w="12700">
            <a:solidFill>
              <a:srgbClr val="1A4D6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46120" y="1417320"/>
            <a:ext cx="2743200" cy="73152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155448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D4AA"/>
                </a:solidFill>
              </a:rPr>
              <a:t>2013–2018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383280" y="19202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Deep Learning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383280" y="2514600"/>
            <a:ext cx="2468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Neural networks transform healthcare, transport &amp; entertainment.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72200" y="1417320"/>
            <a:ext cx="2743200" cy="3200400"/>
          </a:xfrm>
          <a:prstGeom prst="rect">
            <a:avLst/>
          </a:prstGeom>
          <a:solidFill>
            <a:srgbClr val="6B1A4D"/>
          </a:solidFill>
          <a:ln w="12700">
            <a:solidFill>
              <a:srgbClr val="6B1A4D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72200" y="1417320"/>
            <a:ext cx="2743200" cy="73152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9360" y="155448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D4AA"/>
                </a:solidFill>
              </a:rPr>
              <a:t>2018–Now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09360" y="19202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Generative AI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514600"/>
            <a:ext cx="2468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ChatGPT, Claude &amp; DALL-E. AI creates, writes &amp; reasons.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B894"/>
          </a:solidFill>
          <a:ln w="12700">
            <a:solidFill>
              <a:srgbClr val="00B89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00B894"/>
                </a:solidFill>
              </a:rPr>
              <a:t>PHASE 1  •  2003–2013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5486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The Rise of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Machine Learning</a:t>
            </a:r>
            <a:endParaRPr lang="en-US" sz="3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457200"/>
            <a:ext cx="1645920" cy="16459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65760" y="1783080"/>
            <a:ext cx="8412480" cy="475488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184708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📊  Massive internet data became AI's fuel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65760" y="2377440"/>
            <a:ext cx="8412480" cy="475488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244144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💻  GPUs unlocked the computing power needed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65760" y="2971800"/>
            <a:ext cx="8412480" cy="475488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3580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🔍  Google Search &amp; Amazon recommendations transformed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65760" y="3566160"/>
            <a:ext cx="8412480" cy="475488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8640" y="363016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📧  Spam filters got dramatically smarter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365760" y="4160520"/>
            <a:ext cx="8412480" cy="475488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8640" y="422452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🎙️  Voice recognition began to work reliably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4A90D9"/>
                </a:solidFill>
              </a:rPr>
              <a:t>PHASE 2  •  2013–2018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5943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Deep Learning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Transforms Everything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20040" y="1828800"/>
            <a:ext cx="4206240" cy="1325880"/>
          </a:xfrm>
          <a:prstGeom prst="rect">
            <a:avLst/>
          </a:prstGeom>
          <a:solidFill>
            <a:srgbClr val="1B5E8C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828800"/>
            <a:ext cx="64008" cy="132588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93852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90D9"/>
                </a:solidFill>
              </a:rPr>
              <a:t>Healthcare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233172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AI reads X-rays &amp; MRIs, detects tumors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54880" y="1828800"/>
            <a:ext cx="4206240" cy="1325880"/>
          </a:xfrm>
          <a:prstGeom prst="rect">
            <a:avLst/>
          </a:prstGeom>
          <a:solidFill>
            <a:srgbClr val="1B5E8C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54880" y="1828800"/>
            <a:ext cx="64008" cy="132588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37760" y="193852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90D9"/>
                </a:solidFill>
              </a:rPr>
              <a:t>Transport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937760" y="233172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Tesla &amp; Waymo teach cars to see roads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0040" y="3337560"/>
            <a:ext cx="4206240" cy="1325880"/>
          </a:xfrm>
          <a:prstGeom prst="rect">
            <a:avLst/>
          </a:prstGeom>
          <a:solidFill>
            <a:srgbClr val="1B5E8C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3337560"/>
            <a:ext cx="64008" cy="132588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44728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90D9"/>
                </a:solidFill>
              </a:rPr>
              <a:t>Entertainment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" y="384048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Netflix &amp; Spotify personalise your feed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754880" y="3337560"/>
            <a:ext cx="4206240" cy="1325880"/>
          </a:xfrm>
          <a:prstGeom prst="rect">
            <a:avLst/>
          </a:prstGeom>
          <a:solidFill>
            <a:srgbClr val="1B5E8C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3337560"/>
            <a:ext cx="64008" cy="132588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37760" y="344728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90D9"/>
                </a:solidFill>
              </a:rPr>
              <a:t>Creative AI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937760" y="384048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F4F8"/>
                </a:solidFill>
              </a:rPr>
              <a:t>AI writes summaries &amp; composes music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00D4AA"/>
                </a:solidFill>
              </a:rPr>
              <a:t>PHASE 3  •  2018–NOW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5943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The Generative AI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Revolution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20040" y="1828800"/>
            <a:ext cx="2743200" cy="114300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659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D4AA"/>
                </a:solidFill>
              </a:rPr>
              <a:t>ChatGPT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57200" y="239572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BB0"/>
                </a:solidFill>
              </a:rPr>
              <a:t>Writing &amp; Code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46120" y="1828800"/>
            <a:ext cx="2743200" cy="114300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19659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D4AA"/>
                </a:solidFill>
              </a:rPr>
              <a:t>Claude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383280" y="239572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BB0"/>
                </a:solidFill>
              </a:rPr>
              <a:t>Analysis &amp; Reasoning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72200" y="1828800"/>
            <a:ext cx="2743200" cy="114300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19659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D4AA"/>
                </a:solidFill>
              </a:rPr>
              <a:t>DALL-E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09360" y="239572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BB0"/>
                </a:solidFill>
              </a:rPr>
              <a:t>Image Generation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20040" y="3200400"/>
            <a:ext cx="2743200" cy="114300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3375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D4AA"/>
                </a:solidFill>
              </a:rPr>
              <a:t>Midjourney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57200" y="376732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BB0"/>
                </a:solidFill>
              </a:rPr>
              <a:t>Creative Visuals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246120" y="3200400"/>
            <a:ext cx="2743200" cy="114300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383280" y="33375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D4AA"/>
                </a:solidFill>
              </a:rPr>
              <a:t>Gemini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3383280" y="376732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BB0"/>
                </a:solidFill>
              </a:rPr>
              <a:t>Multimodal AI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72200" y="3200400"/>
            <a:ext cx="2743200" cy="114300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333756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D4AA"/>
                </a:solidFill>
              </a:rPr>
              <a:t>Copilot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309360" y="3767328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BB0"/>
                </a:solidFill>
              </a:rPr>
              <a:t>Developer Tools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6B35"/>
                </a:solidFill>
              </a:rPr>
              <a:t>IMPACT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7 Industries AI Has Transformed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74320" y="141732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49047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🏥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65760" y="19202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Healthcare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65760" y="22860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Early disease detection, AI surgery assist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468880" y="141732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149047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💳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560320" y="19202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Finance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560320" y="22860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Fraud detection, algo trading, credit scoring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41732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149047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📚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754880" y="19202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Education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754880" y="22860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Personalised learning, AI grading tools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58000" y="141732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149047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🛒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949440" y="19202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Retail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949440" y="22860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Product recommendations, 24/7 chatbots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" y="310896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5760" y="318211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🚗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65760" y="36118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Transport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65760" y="39776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Self-driving vehicles, route optimisation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468880" y="310896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60320" y="318211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🌾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2560320" y="36118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Agriculture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560320" y="39776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Smart irrigation, crop disease detection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3108960"/>
            <a:ext cx="201168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1E305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3182112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🏭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4754880" y="361188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Manufacturing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754880" y="39776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Predictive maintenance, quality control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B59B6"/>
                </a:solidFill>
              </a:rPr>
              <a:t>BALANCE SHEET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Benefits &amp; Challenges of AI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74320" y="1325880"/>
            <a:ext cx="4114800" cy="411480"/>
          </a:xfrm>
          <a:prstGeom prst="rect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3716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✅  BENEFITS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1783080"/>
            <a:ext cx="4114800" cy="475488"/>
          </a:xfrm>
          <a:prstGeom prst="rect">
            <a:avLst/>
          </a:prstGeom>
          <a:solidFill>
            <a:srgbClr val="0D2E1A"/>
          </a:solidFill>
          <a:ln w="12700">
            <a:solidFill>
              <a:srgbClr val="0D2E1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84708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0EE90"/>
                </a:solidFill>
              </a:rPr>
              <a:t>→  Boosts efficiency 24/7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2350008"/>
            <a:ext cx="4114800" cy="475488"/>
          </a:xfrm>
          <a:prstGeom prst="rect">
            <a:avLst/>
          </a:prstGeom>
          <a:solidFill>
            <a:srgbClr val="0D2E1A"/>
          </a:solidFill>
          <a:ln w="12700">
            <a:solidFill>
              <a:srgbClr val="0D2E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241401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0EE90"/>
                </a:solidFill>
              </a:rPr>
              <a:t>→  Improves accuracy &amp; reduces errors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2916936"/>
            <a:ext cx="4114800" cy="475488"/>
          </a:xfrm>
          <a:prstGeom prst="rect">
            <a:avLst/>
          </a:prstGeom>
          <a:solidFill>
            <a:srgbClr val="0D2E1A"/>
          </a:solidFill>
          <a:ln w="12700">
            <a:solidFill>
              <a:srgbClr val="0D2E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980944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0EE90"/>
                </a:solidFill>
              </a:rPr>
              <a:t>→  Personalises user experiences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3483864"/>
            <a:ext cx="4114800" cy="475488"/>
          </a:xfrm>
          <a:prstGeom prst="rect">
            <a:avLst/>
          </a:prstGeom>
          <a:solidFill>
            <a:srgbClr val="0D2E1A"/>
          </a:solidFill>
          <a:ln w="12700">
            <a:solidFill>
              <a:srgbClr val="0D2E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354787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0EE90"/>
                </a:solidFill>
              </a:rPr>
              <a:t>→  Speeds up innovation &amp; research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4050792"/>
            <a:ext cx="4114800" cy="475488"/>
          </a:xfrm>
          <a:prstGeom prst="rect">
            <a:avLst/>
          </a:prstGeom>
          <a:solidFill>
            <a:srgbClr val="0D2E1A"/>
          </a:solidFill>
          <a:ln w="12700">
            <a:solidFill>
              <a:srgbClr val="0D2E1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411480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0EE90"/>
                </a:solidFill>
              </a:rPr>
              <a:t>→  Scales to millions instantly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1325880"/>
            <a:ext cx="4114800" cy="411480"/>
          </a:xfrm>
          <a:prstGeom prst="rect">
            <a:avLst/>
          </a:prstGeom>
          <a:solidFill>
            <a:srgbClr val="6B1A1A"/>
          </a:solidFill>
          <a:ln w="12700">
            <a:solidFill>
              <a:srgbClr val="6B1A1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46320" y="13716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⚠️  CHALLENGES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54880" y="1783080"/>
            <a:ext cx="4114800" cy="475488"/>
          </a:xfrm>
          <a:prstGeom prst="rect">
            <a:avLst/>
          </a:prstGeom>
          <a:solidFill>
            <a:srgbClr val="2E0D0D"/>
          </a:solidFill>
          <a:ln w="12700">
            <a:solidFill>
              <a:srgbClr val="2E0D0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92040" y="184708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B3B3"/>
                </a:solidFill>
              </a:rPr>
              <a:t>→  Algorithmic bias in decisions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54880" y="2350008"/>
            <a:ext cx="4114800" cy="475488"/>
          </a:xfrm>
          <a:prstGeom prst="rect">
            <a:avLst/>
          </a:prstGeom>
          <a:solidFill>
            <a:srgbClr val="2E0D0D"/>
          </a:solidFill>
          <a:ln w="12700">
            <a:solidFill>
              <a:srgbClr val="2E0D0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92040" y="241401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B3B3"/>
                </a:solidFill>
              </a:rPr>
              <a:t>→  Data privacy &amp; security risks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2916936"/>
            <a:ext cx="4114800" cy="475488"/>
          </a:xfrm>
          <a:prstGeom prst="rect">
            <a:avLst/>
          </a:prstGeom>
          <a:solidFill>
            <a:srgbClr val="2E0D0D"/>
          </a:solidFill>
          <a:ln w="12700">
            <a:solidFill>
              <a:srgbClr val="2E0D0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92040" y="2980944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B3B3"/>
                </a:solidFill>
              </a:rPr>
              <a:t>→  Job displacement in routine roles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3483864"/>
            <a:ext cx="4114800" cy="475488"/>
          </a:xfrm>
          <a:prstGeom prst="rect">
            <a:avLst/>
          </a:prstGeom>
          <a:solidFill>
            <a:srgbClr val="2E0D0D"/>
          </a:solidFill>
          <a:ln w="12700">
            <a:solidFill>
              <a:srgbClr val="2E0D0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92040" y="354787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B3B3"/>
                </a:solidFill>
              </a:rPr>
              <a:t>→  Lack of common sense &amp; context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754880" y="4050792"/>
            <a:ext cx="4114800" cy="475488"/>
          </a:xfrm>
          <a:prstGeom prst="rect">
            <a:avLst/>
          </a:prstGeom>
          <a:solidFill>
            <a:srgbClr val="2E0D0D"/>
          </a:solidFill>
          <a:ln w="12700">
            <a:solidFill>
              <a:srgbClr val="2E0D0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92040" y="411480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B3B3"/>
                </a:solidFill>
              </a:rPr>
              <a:t>→  Black-box explainability gap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00D4AA"/>
                </a:solidFill>
              </a:rPr>
              <a:t>BY THE NUMBERS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AI's Real-World Scale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420624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50876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D4AA"/>
                </a:solidFill>
              </a:rPr>
              <a:t>200M+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502920" y="219456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Proteins mapped by AlphaFold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5328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Decades of drug research in seconds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54880" y="1417320"/>
            <a:ext cx="420624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37760" y="150876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D4AA"/>
                </a:solidFill>
              </a:rPr>
              <a:t>100M+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4937760" y="219456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ChatGPT users in 2 months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937760" y="25328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Fastest growing app in history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3108960"/>
            <a:ext cx="420624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320040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D4AA"/>
                </a:solidFill>
              </a:rPr>
              <a:t>7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502920" y="388620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Industries transformed by AI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2920" y="42245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Healthcare to Agriculture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3108960"/>
            <a:ext cx="4206240" cy="1508760"/>
          </a:xfrm>
          <a:prstGeom prst="rect">
            <a:avLst/>
          </a:prstGeom>
          <a:solidFill>
            <a:srgbClr val="0D1E35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37760" y="320040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D4AA"/>
                </a:solidFill>
              </a:rPr>
              <a:t>20</a:t>
            </a:r>
            <a:endParaRPr lang="en-US" sz="4200" dirty="0"/>
          </a:p>
        </p:txBody>
      </p:sp>
      <p:sp>
        <p:nvSpPr>
          <p:cNvPr id="19" name="Text 17"/>
          <p:cNvSpPr/>
          <p:nvPr/>
        </p:nvSpPr>
        <p:spPr>
          <a:xfrm>
            <a:off x="4937760" y="388620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Years of AI evolution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60" y="42245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From labs to everyday life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297680"/>
            <a:ext cx="9144000" cy="845820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D4AA"/>
          </a:solidFill>
          <a:ln w="12700">
            <a:solidFill>
              <a:srgbClr val="00D4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228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00D4AA"/>
                </a:solidFill>
              </a:rPr>
              <a:t>WHAT'S NEXT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594360"/>
            <a:ext cx="7772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The Next 20 Years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Will Be Even More Profound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365760" y="1920240"/>
            <a:ext cx="8412480" cy="438912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984248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🧬  AI-designed medicines personalised to your DNA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5760" y="2450592"/>
            <a:ext cx="8412480" cy="438912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146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🌍  Climate models that predict disasters months ahead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65760" y="2980944"/>
            <a:ext cx="8412480" cy="438912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044952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🤖  AI agents that manage entire business workflows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65760" y="3511296"/>
            <a:ext cx="8412480" cy="438912"/>
          </a:xfrm>
          <a:prstGeom prst="rect">
            <a:avLst/>
          </a:prstGeom>
          <a:solidFill>
            <a:srgbClr val="0D1E35"/>
          </a:solidFill>
          <a:ln w="12700">
            <a:solidFill>
              <a:srgbClr val="0D1E3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3575304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D4AA"/>
                </a:solidFill>
              </a:rPr>
              <a:t>📖  The decisions we make TODAY shape that future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65760" y="4343400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628"/>
                </a:solidFill>
              </a:rPr>
              <a:t>Read the full article →  news.rydevalues.cloud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Last 20 Years of AI</dc:title>
  <dc:subject>PptxGenJS Presentation</dc:subject>
  <dc:creator>PptxGenJS</dc:creator>
  <cp:lastModifiedBy>PptxGenJS</cp:lastModifiedBy>
  <cp:revision>1</cp:revision>
  <dcterms:created xsi:type="dcterms:W3CDTF">2026-03-14T03:26:21Z</dcterms:created>
  <dcterms:modified xsi:type="dcterms:W3CDTF">2026-03-14T03:26:21Z</dcterms:modified>
</cp:coreProperties>
</file>