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772400" y="-548640"/>
            <a:ext cx="2286000" cy="2286000"/>
          </a:xfrm>
          <a:prstGeom prst="ellipse">
            <a:avLst/>
          </a:prstGeom>
          <a:solidFill>
            <a:srgbClr val="1A3A5C">
              <a:alpha val="70000"/>
            </a:srgbClr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412480" y="3474720"/>
            <a:ext cx="1645920" cy="1645920"/>
          </a:xfrm>
          <a:prstGeom prst="ellipse">
            <a:avLst/>
          </a:prstGeom>
          <a:solidFill>
            <a:srgbClr val="00C9A7">
              <a:alpha val="40000"/>
            </a:srgbClr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457200"/>
            <a:ext cx="1280160" cy="384048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45720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D1B2A"/>
                </a:solidFill>
              </a:rPr>
              <a:t>2026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57200" y="1005840"/>
            <a:ext cx="7315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AI Tools</a:t>
            </a:r>
            <a:endParaRPr lang="en-US" sz="5200" dirty="0"/>
          </a:p>
        </p:txBody>
      </p:sp>
      <p:sp>
        <p:nvSpPr>
          <p:cNvPr id="8" name="Text 6"/>
          <p:cNvSpPr/>
          <p:nvPr/>
        </p:nvSpPr>
        <p:spPr>
          <a:xfrm>
            <a:off x="457200" y="1920240"/>
            <a:ext cx="7315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00C9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Every Use Case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457200" y="2788920"/>
            <a:ext cx="6858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A9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40+ tools rated across 8 categories — from AI chatbots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8A9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coding assistants to video, SEO &amp; automation.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57200" y="4160520"/>
            <a:ext cx="2926080" cy="457200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41605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D1B2A"/>
                </a:solidFill>
              </a:rPr>
              <a:t>Swipe to explore →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138160" y="48006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9B0"/>
                </a:solidFill>
              </a:rPr>
              <a:t>1 / 10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6858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🧠  GENERAL AI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863840" y="0"/>
            <a:ext cx="1097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3600" b="1" dirty="0">
                <a:solidFill>
                  <a:srgbClr val="00C9A7"/>
                </a:solidFill>
              </a:rPr>
              <a:t>01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274320" y="1097280"/>
            <a:ext cx="416052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1097280"/>
            <a:ext cx="64008" cy="1051560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38912" y="118872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2A"/>
                </a:solidFill>
              </a:rPr>
              <a:t>ChatGPT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834640" y="117043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00C9A7"/>
                </a:solidFill>
              </a:rPr>
              <a:t>★★★★★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38912" y="155448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Most versatile — writing, coding, images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709160" y="1097280"/>
            <a:ext cx="416052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709160" y="1097280"/>
            <a:ext cx="64008" cy="1051560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873752" y="118872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2A"/>
                </a:solidFill>
              </a:rPr>
              <a:t>Google Gemini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269480" y="117043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00C9A7"/>
                </a:solidFill>
              </a:rPr>
              <a:t>★★★★★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73752" y="155448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Best for Google Workspace users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274320" y="2331720"/>
            <a:ext cx="416052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274320" y="2331720"/>
            <a:ext cx="64008" cy="1051560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38912" y="242316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2A"/>
                </a:solidFill>
              </a:rPr>
              <a:t>Claude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2834640" y="240487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00C9A7"/>
                </a:solidFill>
              </a:rPr>
              <a:t>★★★★★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38912" y="278892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Top for long docs &amp; structured writing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709160" y="2331720"/>
            <a:ext cx="416052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709160" y="2331720"/>
            <a:ext cx="64008" cy="1051560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873752" y="242316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2A"/>
                </a:solidFill>
              </a:rPr>
              <a:t>Perplexity AI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269480" y="240487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00C9A7"/>
                </a:solidFill>
              </a:rPr>
              <a:t>★★★★★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873752" y="278892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Best for cited research &amp; fact-checking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274320" y="3566160"/>
            <a:ext cx="416052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274320" y="3566160"/>
            <a:ext cx="64008" cy="1051560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38912" y="365760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2A"/>
                </a:solidFill>
              </a:rPr>
              <a:t>DeepSeek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2834640" y="363931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00C9A7"/>
                </a:solidFill>
              </a:rPr>
              <a:t>★★★★☆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438912" y="402336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Impressive coding at lower cost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709160" y="3566160"/>
            <a:ext cx="416052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4709160" y="3566160"/>
            <a:ext cx="64008" cy="1051560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873752" y="365760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2A"/>
                </a:solidFill>
              </a:rPr>
              <a:t>Grok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7269480" y="363931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00C9A7"/>
                </a:solidFill>
              </a:rPr>
              <a:t>★★★★☆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4873752" y="402336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Real-time web search + reasoning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138160" y="48006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9B0"/>
                </a:solidFill>
              </a:rPr>
              <a:t>2 / 10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2D3D"/>
          </a:solidFill>
          <a:ln w="12700">
            <a:solidFill>
              <a:srgbClr val="1E2D3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6858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🎨  IMAGE &amp; DESIGN AI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863840" y="0"/>
            <a:ext cx="1097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3600" b="1" dirty="0">
                <a:solidFill>
                  <a:srgbClr val="FFD166"/>
                </a:solidFill>
              </a:rPr>
              <a:t>02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274320" y="1097280"/>
            <a:ext cx="4160520" cy="1051560"/>
          </a:xfrm>
          <a:prstGeom prst="rect">
            <a:avLst/>
          </a:prstGeom>
          <a:solidFill>
            <a:srgbClr val="132236"/>
          </a:solidFill>
          <a:ln w="12700">
            <a:solidFill>
              <a:srgbClr val="1E3A5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1097280"/>
            <a:ext cx="64008" cy="1051560"/>
          </a:xfrm>
          <a:prstGeom prst="rect">
            <a:avLst/>
          </a:prstGeom>
          <a:solidFill>
            <a:srgbClr val="FFD166"/>
          </a:solidFill>
          <a:ln w="12700">
            <a:solidFill>
              <a:srgbClr val="FFD16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38912" y="118872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Midjourney v6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834640" y="117043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D166"/>
                </a:solidFill>
              </a:rPr>
              <a:t>★★★★★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38912" y="155448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Gold standard for artistic &amp; photorealistic images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709160" y="1097280"/>
            <a:ext cx="4160520" cy="1051560"/>
          </a:xfrm>
          <a:prstGeom prst="rect">
            <a:avLst/>
          </a:prstGeom>
          <a:solidFill>
            <a:srgbClr val="132236"/>
          </a:solidFill>
          <a:ln w="12700">
            <a:solidFill>
              <a:srgbClr val="1E3A5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709160" y="1097280"/>
            <a:ext cx="64008" cy="1051560"/>
          </a:xfrm>
          <a:prstGeom prst="rect">
            <a:avLst/>
          </a:prstGeom>
          <a:solidFill>
            <a:srgbClr val="FFD166"/>
          </a:solidFill>
          <a:ln w="12700">
            <a:solidFill>
              <a:srgbClr val="FFD16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873752" y="118872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Adobe Firefly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269480" y="117043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D166"/>
                </a:solidFill>
              </a:rPr>
              <a:t>★★★★★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73752" y="155448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Commercially safe, built into Photoshop &amp; Illustrator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274320" y="2331720"/>
            <a:ext cx="4160520" cy="1051560"/>
          </a:xfrm>
          <a:prstGeom prst="rect">
            <a:avLst/>
          </a:prstGeom>
          <a:solidFill>
            <a:srgbClr val="132236"/>
          </a:solidFill>
          <a:ln w="12700">
            <a:solidFill>
              <a:srgbClr val="1E3A5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274320" y="2331720"/>
            <a:ext cx="64008" cy="1051560"/>
          </a:xfrm>
          <a:prstGeom prst="rect">
            <a:avLst/>
          </a:prstGeom>
          <a:solidFill>
            <a:srgbClr val="FFD166"/>
          </a:solidFill>
          <a:ln w="12700">
            <a:solidFill>
              <a:srgbClr val="FFD16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38912" y="242316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Canva AI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2834640" y="240487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D166"/>
                </a:solidFill>
              </a:rPr>
              <a:t>★★★★★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38912" y="278892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Most user-friendly design platform, no skills needed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709160" y="2331720"/>
            <a:ext cx="4160520" cy="1051560"/>
          </a:xfrm>
          <a:prstGeom prst="rect">
            <a:avLst/>
          </a:prstGeom>
          <a:solidFill>
            <a:srgbClr val="132236"/>
          </a:solidFill>
          <a:ln w="12700">
            <a:solidFill>
              <a:srgbClr val="1E3A5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709160" y="2331720"/>
            <a:ext cx="64008" cy="1051560"/>
          </a:xfrm>
          <a:prstGeom prst="rect">
            <a:avLst/>
          </a:prstGeom>
          <a:solidFill>
            <a:srgbClr val="FFD166"/>
          </a:solidFill>
          <a:ln w="12700">
            <a:solidFill>
              <a:srgbClr val="FFD16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873752" y="242316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DALL-E 3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269480" y="240487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D166"/>
                </a:solidFill>
              </a:rPr>
              <a:t>★★★★☆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873752" y="278892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Built into ChatGPT — easiest prompt-to-image tool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274320" y="3566160"/>
            <a:ext cx="4160520" cy="1051560"/>
          </a:xfrm>
          <a:prstGeom prst="rect">
            <a:avLst/>
          </a:prstGeom>
          <a:solidFill>
            <a:srgbClr val="132236"/>
          </a:solidFill>
          <a:ln w="12700">
            <a:solidFill>
              <a:srgbClr val="1E3A5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274320" y="3566160"/>
            <a:ext cx="64008" cy="1051560"/>
          </a:xfrm>
          <a:prstGeom prst="rect">
            <a:avLst/>
          </a:prstGeom>
          <a:solidFill>
            <a:srgbClr val="FFD166"/>
          </a:solidFill>
          <a:ln w="12700">
            <a:solidFill>
              <a:srgbClr val="FFD16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38912" y="365760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Ideogram 2.0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2834640" y="363931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D166"/>
                </a:solidFill>
              </a:rPr>
              <a:t>★★★★☆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438912" y="402336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Best for images with accurate text inside them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709160" y="3566160"/>
            <a:ext cx="4160520" cy="1051560"/>
          </a:xfrm>
          <a:prstGeom prst="rect">
            <a:avLst/>
          </a:prstGeom>
          <a:solidFill>
            <a:srgbClr val="132236"/>
          </a:solidFill>
          <a:ln w="12700">
            <a:solidFill>
              <a:srgbClr val="1E3A5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4709160" y="3566160"/>
            <a:ext cx="64008" cy="1051560"/>
          </a:xfrm>
          <a:prstGeom prst="rect">
            <a:avLst/>
          </a:prstGeom>
          <a:solidFill>
            <a:srgbClr val="FFD166"/>
          </a:solidFill>
          <a:ln w="12700">
            <a:solidFill>
              <a:srgbClr val="FFD166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873752" y="365760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Leonardo AI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7269480" y="363931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D166"/>
                </a:solidFill>
              </a:rPr>
              <a:t>★★★★☆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4873752" y="402336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Best for game assets &amp; character design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138160" y="48006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9B0"/>
                </a:solidFill>
              </a:rPr>
              <a:t>3 / 10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6200EA"/>
          </a:solidFill>
          <a:ln w="12700">
            <a:solidFill>
              <a:srgbClr val="6200E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6858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🎬  VIDEO CREATION AI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863840" y="0"/>
            <a:ext cx="1097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3600" b="1" dirty="0">
                <a:solidFill>
                  <a:srgbClr val="6200EA"/>
                </a:solidFill>
              </a:rPr>
              <a:t>03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274320" y="1097280"/>
            <a:ext cx="416052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1097280"/>
            <a:ext cx="64008" cy="1051560"/>
          </a:xfrm>
          <a:prstGeom prst="rect">
            <a:avLst/>
          </a:prstGeom>
          <a:solidFill>
            <a:srgbClr val="6200EA"/>
          </a:solidFill>
          <a:ln w="12700">
            <a:solidFill>
              <a:srgbClr val="6200E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38912" y="118872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2A"/>
                </a:solidFill>
              </a:rPr>
              <a:t>OpenAI Sora 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834640" y="117043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200EA"/>
                </a:solidFill>
              </a:rPr>
              <a:t>★★★★★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38912" y="155448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Cinematic quality, native audio, Storyboard feature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709160" y="1097280"/>
            <a:ext cx="416052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709160" y="1097280"/>
            <a:ext cx="64008" cy="1051560"/>
          </a:xfrm>
          <a:prstGeom prst="rect">
            <a:avLst/>
          </a:prstGeom>
          <a:solidFill>
            <a:srgbClr val="6200EA"/>
          </a:solidFill>
          <a:ln w="12700">
            <a:solidFill>
              <a:srgbClr val="6200E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873752" y="118872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2A"/>
                </a:solidFill>
              </a:rPr>
              <a:t>Runway Gen-4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269480" y="117043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200EA"/>
                </a:solidFill>
              </a:rPr>
              <a:t>★★★★★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73752" y="155448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Precise camera control — top for studios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274320" y="2331720"/>
            <a:ext cx="416052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274320" y="2331720"/>
            <a:ext cx="64008" cy="1051560"/>
          </a:xfrm>
          <a:prstGeom prst="rect">
            <a:avLst/>
          </a:prstGeom>
          <a:solidFill>
            <a:srgbClr val="6200EA"/>
          </a:solidFill>
          <a:ln w="12700">
            <a:solidFill>
              <a:srgbClr val="6200E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38912" y="242316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2A"/>
                </a:solidFill>
              </a:rPr>
              <a:t>HeyGen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2834640" y="240487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200EA"/>
                </a:solidFill>
              </a:rPr>
              <a:t>★★★★★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38912" y="278892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4K AI avatars, 175+ languages for business video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709160" y="2331720"/>
            <a:ext cx="416052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709160" y="2331720"/>
            <a:ext cx="64008" cy="1051560"/>
          </a:xfrm>
          <a:prstGeom prst="rect">
            <a:avLst/>
          </a:prstGeom>
          <a:solidFill>
            <a:srgbClr val="6200EA"/>
          </a:solidFill>
          <a:ln w="12700">
            <a:solidFill>
              <a:srgbClr val="6200E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873752" y="242316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2A"/>
                </a:solidFill>
              </a:rPr>
              <a:t>Pika 2.2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269480" y="240487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200EA"/>
                </a:solidFill>
              </a:rPr>
              <a:t>★★★★☆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873752" y="278892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Easy transitions, great for social media creators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274320" y="3566160"/>
            <a:ext cx="416052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274320" y="3566160"/>
            <a:ext cx="64008" cy="1051560"/>
          </a:xfrm>
          <a:prstGeom prst="rect">
            <a:avLst/>
          </a:prstGeom>
          <a:solidFill>
            <a:srgbClr val="6200EA"/>
          </a:solidFill>
          <a:ln w="12700">
            <a:solidFill>
              <a:srgbClr val="6200E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38912" y="365760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2A"/>
                </a:solidFill>
              </a:rPr>
              <a:t>Synthesia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2834640" y="363931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200EA"/>
                </a:solidFill>
              </a:rPr>
              <a:t>★★★★☆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438912" y="402336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Script to talking-head video — ideal for L&amp;D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709160" y="3566160"/>
            <a:ext cx="416052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4709160" y="3566160"/>
            <a:ext cx="64008" cy="1051560"/>
          </a:xfrm>
          <a:prstGeom prst="rect">
            <a:avLst/>
          </a:prstGeom>
          <a:solidFill>
            <a:srgbClr val="6200EA"/>
          </a:solidFill>
          <a:ln w="12700">
            <a:solidFill>
              <a:srgbClr val="6200EA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873752" y="365760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2A"/>
                </a:solidFill>
              </a:rPr>
              <a:t>CapCut AI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7269480" y="363931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200EA"/>
                </a:solidFill>
              </a:rPr>
              <a:t>★★★★☆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4873752" y="402336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Auto captions &amp; effects for TikTok &amp; Reels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138160" y="48006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9B0"/>
                </a:solidFill>
              </a:rPr>
              <a:t>4 / 10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2D3D"/>
          </a:solidFill>
          <a:ln w="12700">
            <a:solidFill>
              <a:srgbClr val="1E2D3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6858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✍️  WRITING &amp; PRODUCTIVITY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863840" y="0"/>
            <a:ext cx="1097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3600" b="1" dirty="0">
                <a:solidFill>
                  <a:srgbClr val="00C9A7"/>
                </a:solidFill>
              </a:rPr>
              <a:t>04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274320" y="1097280"/>
            <a:ext cx="4160520" cy="1051560"/>
          </a:xfrm>
          <a:prstGeom prst="rect">
            <a:avLst/>
          </a:prstGeom>
          <a:solidFill>
            <a:srgbClr val="132236"/>
          </a:solidFill>
          <a:ln w="12700">
            <a:solidFill>
              <a:srgbClr val="1E3A5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1097280"/>
            <a:ext cx="64008" cy="1051560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38912" y="118872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Notion AI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834640" y="117043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00C9A7"/>
                </a:solidFill>
              </a:rPr>
              <a:t>★★★★★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38912" y="155448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Writing, summarization &amp; tasks in one workspace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709160" y="1097280"/>
            <a:ext cx="4160520" cy="1051560"/>
          </a:xfrm>
          <a:prstGeom prst="rect">
            <a:avLst/>
          </a:prstGeom>
          <a:solidFill>
            <a:srgbClr val="132236"/>
          </a:solidFill>
          <a:ln w="12700">
            <a:solidFill>
              <a:srgbClr val="1E3A5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709160" y="1097280"/>
            <a:ext cx="64008" cy="1051560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873752" y="118872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GrammarlyGO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269480" y="117043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00C9A7"/>
                </a:solidFill>
              </a:rPr>
              <a:t>★★★★★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73752" y="155448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Real-time grammar + AI rewrites across all apps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274320" y="2331720"/>
            <a:ext cx="4160520" cy="1051560"/>
          </a:xfrm>
          <a:prstGeom prst="rect">
            <a:avLst/>
          </a:prstGeom>
          <a:solidFill>
            <a:srgbClr val="132236"/>
          </a:solidFill>
          <a:ln w="12700">
            <a:solidFill>
              <a:srgbClr val="1E3A5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274320" y="2331720"/>
            <a:ext cx="64008" cy="1051560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38912" y="242316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Jasper AI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2834640" y="240487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00C9A7"/>
                </a:solidFill>
              </a:rPr>
              <a:t>★★★★☆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38912" y="278892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Marketing copy &amp; SEO blogs at scale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709160" y="2331720"/>
            <a:ext cx="4160520" cy="1051560"/>
          </a:xfrm>
          <a:prstGeom prst="rect">
            <a:avLst/>
          </a:prstGeom>
          <a:solidFill>
            <a:srgbClr val="132236"/>
          </a:solidFill>
          <a:ln w="12700">
            <a:solidFill>
              <a:srgbClr val="1E3A5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709160" y="2331720"/>
            <a:ext cx="64008" cy="1051560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873752" y="242316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Writesonic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269480" y="240487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00C9A7"/>
                </a:solidFill>
              </a:rPr>
              <a:t>★★★★☆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873752" y="278892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AI blogs with live SEO data from Ahrefs &amp; Semrush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274320" y="3566160"/>
            <a:ext cx="4160520" cy="1051560"/>
          </a:xfrm>
          <a:prstGeom prst="rect">
            <a:avLst/>
          </a:prstGeom>
          <a:solidFill>
            <a:srgbClr val="132236"/>
          </a:solidFill>
          <a:ln w="12700">
            <a:solidFill>
              <a:srgbClr val="1E3A5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274320" y="3566160"/>
            <a:ext cx="64008" cy="1051560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38912" y="365760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Copy.ai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2834640" y="363931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00C9A7"/>
                </a:solidFill>
              </a:rPr>
              <a:t>★★★★☆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438912" y="402336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Automates full content workflows end-to-end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709160" y="3566160"/>
            <a:ext cx="4160520" cy="1051560"/>
          </a:xfrm>
          <a:prstGeom prst="rect">
            <a:avLst/>
          </a:prstGeom>
          <a:solidFill>
            <a:srgbClr val="132236"/>
          </a:solidFill>
          <a:ln w="12700">
            <a:solidFill>
              <a:srgbClr val="1E3A5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4709160" y="3566160"/>
            <a:ext cx="64008" cy="1051560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873752" y="365760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QuillBot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7269480" y="363931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00C9A7"/>
                </a:solidFill>
              </a:rPr>
              <a:t>★★★★☆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4873752" y="402336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Best for paraphrasing &amp; simplifying complex text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138160" y="48006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9B0"/>
                </a:solidFill>
              </a:rPr>
              <a:t>5 / 10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6858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💻  CODING &amp; DEVELOPER AI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863840" y="0"/>
            <a:ext cx="1097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3600" b="1" dirty="0">
                <a:solidFill>
                  <a:srgbClr val="1A3A5C"/>
                </a:solidFill>
              </a:rPr>
              <a:t>05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274320" y="1097280"/>
            <a:ext cx="416052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1097280"/>
            <a:ext cx="64008" cy="1051560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38912" y="118872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2A"/>
                </a:solidFill>
              </a:rPr>
              <a:t>Windsurf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834640" y="117043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1A73E8"/>
                </a:solidFill>
              </a:rPr>
              <a:t>★★★★★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38912" y="155448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#1 ranked Mar 2026 — multi-agent parallel sessions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709160" y="1097280"/>
            <a:ext cx="416052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709160" y="1097280"/>
            <a:ext cx="64008" cy="1051560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873752" y="118872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2A"/>
                </a:solidFill>
              </a:rPr>
              <a:t>GitHub Copilot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269480" y="117043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1A73E8"/>
                </a:solidFill>
              </a:rPr>
              <a:t>★★★★★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73752" y="155448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Most widely used — full IDE integration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274320" y="2331720"/>
            <a:ext cx="416052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274320" y="2331720"/>
            <a:ext cx="64008" cy="1051560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38912" y="242316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2A"/>
                </a:solidFill>
              </a:rPr>
              <a:t>Cursor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2834640" y="240487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1A73E8"/>
                </a:solidFill>
              </a:rPr>
              <a:t>★★★★★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38912" y="278892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AI-native editor, understands your entire codebase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709160" y="2331720"/>
            <a:ext cx="416052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709160" y="2331720"/>
            <a:ext cx="64008" cy="1051560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873752" y="242316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2A"/>
                </a:solidFill>
              </a:rPr>
              <a:t>Replit AI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269480" y="240487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1A73E8"/>
                </a:solidFill>
              </a:rPr>
              <a:t>★★★★☆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873752" y="278892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Browser coding + AI + one-click deploy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274320" y="3566160"/>
            <a:ext cx="416052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274320" y="3566160"/>
            <a:ext cx="64008" cy="1051560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38912" y="365760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2A"/>
                </a:solidFill>
              </a:rPr>
              <a:t>Codeium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2834640" y="363931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1A73E8"/>
                </a:solidFill>
              </a:rPr>
              <a:t>★★★★☆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438912" y="402336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Best free option — 70+ languages supported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709160" y="3566160"/>
            <a:ext cx="416052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4709160" y="3566160"/>
            <a:ext cx="64008" cy="1051560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873752" y="365760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2A"/>
                </a:solidFill>
              </a:rPr>
              <a:t>Tabnine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7269480" y="363931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1A73E8"/>
                </a:solidFill>
              </a:rPr>
              <a:t>★★★★☆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4873752" y="402336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Privacy-first, self-hosted for enterprise teams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138160" y="48006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9B0"/>
                </a:solidFill>
              </a:rPr>
              <a:t>6 / 10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2D3D"/>
          </a:solidFill>
          <a:ln w="12700">
            <a:solidFill>
              <a:srgbClr val="1E2D3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6858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⚙️  WORKFLOW AUTOMATION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863840" y="0"/>
            <a:ext cx="1097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3600" b="1" dirty="0">
                <a:solidFill>
                  <a:srgbClr val="FFD166"/>
                </a:solidFill>
              </a:rPr>
              <a:t>06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274320" y="1097280"/>
            <a:ext cx="4160520" cy="1051560"/>
          </a:xfrm>
          <a:prstGeom prst="rect">
            <a:avLst/>
          </a:prstGeom>
          <a:solidFill>
            <a:srgbClr val="132236"/>
          </a:solidFill>
          <a:ln w="12700">
            <a:solidFill>
              <a:srgbClr val="1E3A5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1097280"/>
            <a:ext cx="64008" cy="1051560"/>
          </a:xfrm>
          <a:prstGeom prst="rect">
            <a:avLst/>
          </a:prstGeom>
          <a:solidFill>
            <a:srgbClr val="FFD166"/>
          </a:solidFill>
          <a:ln w="12700">
            <a:solidFill>
              <a:srgbClr val="FFD16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38912" y="118872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Zapier AI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834640" y="117043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D166"/>
                </a:solidFill>
              </a:rPr>
              <a:t>★★★★★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38912" y="155448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8,000+ app integrations, plain-English automation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709160" y="1097280"/>
            <a:ext cx="4160520" cy="1051560"/>
          </a:xfrm>
          <a:prstGeom prst="rect">
            <a:avLst/>
          </a:prstGeom>
          <a:solidFill>
            <a:srgbClr val="132236"/>
          </a:solidFill>
          <a:ln w="12700">
            <a:solidFill>
              <a:srgbClr val="1E3A5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709160" y="1097280"/>
            <a:ext cx="64008" cy="1051560"/>
          </a:xfrm>
          <a:prstGeom prst="rect">
            <a:avLst/>
          </a:prstGeom>
          <a:solidFill>
            <a:srgbClr val="FFD166"/>
          </a:solidFill>
          <a:ln w="12700">
            <a:solidFill>
              <a:srgbClr val="FFD16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873752" y="118872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Make (Integromat)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269480" y="117043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D166"/>
                </a:solidFill>
              </a:rPr>
              <a:t>★★★★★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73752" y="155448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Visual builder for complex multi-step workflows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274320" y="2331720"/>
            <a:ext cx="4160520" cy="1051560"/>
          </a:xfrm>
          <a:prstGeom prst="rect">
            <a:avLst/>
          </a:prstGeom>
          <a:solidFill>
            <a:srgbClr val="132236"/>
          </a:solidFill>
          <a:ln w="12700">
            <a:solidFill>
              <a:srgbClr val="1E3A5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274320" y="2331720"/>
            <a:ext cx="64008" cy="1051560"/>
          </a:xfrm>
          <a:prstGeom prst="rect">
            <a:avLst/>
          </a:prstGeom>
          <a:solidFill>
            <a:srgbClr val="FFD166"/>
          </a:solidFill>
          <a:ln w="12700">
            <a:solidFill>
              <a:srgbClr val="FFD16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38912" y="242316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n8n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2834640" y="240487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D166"/>
                </a:solidFill>
              </a:rPr>
              <a:t>★★★★★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38912" y="278892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Open-source, self-hostable, full AI agent control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709160" y="2331720"/>
            <a:ext cx="4160520" cy="1051560"/>
          </a:xfrm>
          <a:prstGeom prst="rect">
            <a:avLst/>
          </a:prstGeom>
          <a:solidFill>
            <a:srgbClr val="132236"/>
          </a:solidFill>
          <a:ln w="12700">
            <a:solidFill>
              <a:srgbClr val="1E3A5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709160" y="2331720"/>
            <a:ext cx="64008" cy="1051560"/>
          </a:xfrm>
          <a:prstGeom prst="rect">
            <a:avLst/>
          </a:prstGeom>
          <a:solidFill>
            <a:srgbClr val="FFD166"/>
          </a:solidFill>
          <a:ln w="12700">
            <a:solidFill>
              <a:srgbClr val="FFD16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873752" y="242316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Microsoft Copilot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269480" y="240487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D166"/>
                </a:solidFill>
              </a:rPr>
              <a:t>★★★★★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873752" y="278892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AI across Word, Excel, Outlook &amp; Teams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274320" y="3566160"/>
            <a:ext cx="4160520" cy="1051560"/>
          </a:xfrm>
          <a:prstGeom prst="rect">
            <a:avLst/>
          </a:prstGeom>
          <a:solidFill>
            <a:srgbClr val="132236"/>
          </a:solidFill>
          <a:ln w="12700">
            <a:solidFill>
              <a:srgbClr val="1E3A5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274320" y="3566160"/>
            <a:ext cx="64008" cy="1051560"/>
          </a:xfrm>
          <a:prstGeom prst="rect">
            <a:avLst/>
          </a:prstGeom>
          <a:solidFill>
            <a:srgbClr val="FFD166"/>
          </a:solidFill>
          <a:ln w="12700">
            <a:solidFill>
              <a:srgbClr val="FFD16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38912" y="365760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Airtable AI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2834640" y="363931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D166"/>
                </a:solidFill>
              </a:rPr>
              <a:t>★★★★☆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438912" y="402336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Smart database with AI summarization &amp; tagging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709160" y="3566160"/>
            <a:ext cx="4160520" cy="1051560"/>
          </a:xfrm>
          <a:prstGeom prst="rect">
            <a:avLst/>
          </a:prstGeom>
          <a:solidFill>
            <a:srgbClr val="132236"/>
          </a:solidFill>
          <a:ln w="12700">
            <a:solidFill>
              <a:srgbClr val="1E3A5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4709160" y="3566160"/>
            <a:ext cx="64008" cy="1051560"/>
          </a:xfrm>
          <a:prstGeom prst="rect">
            <a:avLst/>
          </a:prstGeom>
          <a:solidFill>
            <a:srgbClr val="FFD166"/>
          </a:solidFill>
          <a:ln w="12700">
            <a:solidFill>
              <a:srgbClr val="FFD166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873752" y="365760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Taskade AI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7269480" y="363931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D166"/>
                </a:solidFill>
              </a:rPr>
              <a:t>★★★☆☆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4873752" y="402336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Tasks + AI agents in one lightweight workspace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138160" y="48006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9B0"/>
                </a:solidFill>
              </a:rPr>
              <a:t>7 / 10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6D5B"/>
          </a:solidFill>
          <a:ln w="12700">
            <a:solidFill>
              <a:srgbClr val="006D5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6858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📈  SEO &amp; MARKETING AI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863840" y="0"/>
            <a:ext cx="1097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3600" b="1" dirty="0">
                <a:solidFill>
                  <a:srgbClr val="006D5B"/>
                </a:solidFill>
              </a:rPr>
              <a:t>07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274320" y="1097280"/>
            <a:ext cx="416052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1097280"/>
            <a:ext cx="64008" cy="1051560"/>
          </a:xfrm>
          <a:prstGeom prst="rect">
            <a:avLst/>
          </a:prstGeom>
          <a:solidFill>
            <a:srgbClr val="006D5B"/>
          </a:solidFill>
          <a:ln w="12700">
            <a:solidFill>
              <a:srgbClr val="006D5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38912" y="118872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2A"/>
                </a:solidFill>
              </a:rPr>
              <a:t>Surfer SEO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834640" y="117043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006D5B"/>
                </a:solidFill>
              </a:rPr>
              <a:t>★★★★★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38912" y="155448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Real-time SERP scoring — exactly what to fix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709160" y="1097280"/>
            <a:ext cx="416052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709160" y="1097280"/>
            <a:ext cx="64008" cy="1051560"/>
          </a:xfrm>
          <a:prstGeom prst="rect">
            <a:avLst/>
          </a:prstGeom>
          <a:solidFill>
            <a:srgbClr val="006D5B"/>
          </a:solidFill>
          <a:ln w="12700">
            <a:solidFill>
              <a:srgbClr val="006D5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873752" y="118872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2A"/>
                </a:solidFill>
              </a:rPr>
              <a:t>Semrush AI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269480" y="117043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006D5B"/>
                </a:solidFill>
              </a:rPr>
              <a:t>★★★★★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73752" y="155448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Most comprehensive SEO platform for marketers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274320" y="2331720"/>
            <a:ext cx="416052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274320" y="2331720"/>
            <a:ext cx="64008" cy="1051560"/>
          </a:xfrm>
          <a:prstGeom prst="rect">
            <a:avLst/>
          </a:prstGeom>
          <a:solidFill>
            <a:srgbClr val="006D5B"/>
          </a:solidFill>
          <a:ln w="12700">
            <a:solidFill>
              <a:srgbClr val="006D5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38912" y="242316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2A"/>
                </a:solidFill>
              </a:rPr>
              <a:t>HubSpot AI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2834640" y="240487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006D5B"/>
                </a:solidFill>
              </a:rPr>
              <a:t>★★★★★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38912" y="278892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Lead scoring, email personalization, CRM-connected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709160" y="2331720"/>
            <a:ext cx="416052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709160" y="2331720"/>
            <a:ext cx="64008" cy="1051560"/>
          </a:xfrm>
          <a:prstGeom prst="rect">
            <a:avLst/>
          </a:prstGeom>
          <a:solidFill>
            <a:srgbClr val="006D5B"/>
          </a:solidFill>
          <a:ln w="12700">
            <a:solidFill>
              <a:srgbClr val="006D5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873752" y="242316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2A"/>
                </a:solidFill>
              </a:rPr>
              <a:t>Frase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269480" y="240487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006D5B"/>
                </a:solidFill>
              </a:rPr>
              <a:t>★★★★☆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873752" y="278892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Content briefs &amp; outlines in under 20 minutes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274320" y="3566160"/>
            <a:ext cx="416052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274320" y="3566160"/>
            <a:ext cx="64008" cy="1051560"/>
          </a:xfrm>
          <a:prstGeom prst="rect">
            <a:avLst/>
          </a:prstGeom>
          <a:solidFill>
            <a:srgbClr val="006D5B"/>
          </a:solidFill>
          <a:ln w="12700">
            <a:solidFill>
              <a:srgbClr val="006D5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38912" y="365760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2A"/>
                </a:solidFill>
              </a:rPr>
              <a:t>Figma AI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2834640" y="363931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006D5B"/>
                </a:solidFill>
              </a:rPr>
              <a:t>★★★★☆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438912" y="402336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Auto UI layouts &amp; design suggestions inside Figma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709160" y="3566160"/>
            <a:ext cx="416052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4709160" y="3566160"/>
            <a:ext cx="64008" cy="1051560"/>
          </a:xfrm>
          <a:prstGeom prst="rect">
            <a:avLst/>
          </a:prstGeom>
          <a:solidFill>
            <a:srgbClr val="006D5B"/>
          </a:solidFill>
          <a:ln w="12700">
            <a:solidFill>
              <a:srgbClr val="006D5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873752" y="365760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2A"/>
                </a:solidFill>
              </a:rPr>
              <a:t>Tableau AI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7269480" y="363931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006D5B"/>
                </a:solidFill>
              </a:rPr>
              <a:t>★★★★☆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4873752" y="402336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Turns complex data into natural language insights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138160" y="48006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9B0"/>
                </a:solidFill>
              </a:rPr>
              <a:t>8 / 10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2D3D"/>
          </a:solidFill>
          <a:ln w="12700">
            <a:solidFill>
              <a:srgbClr val="1E2D3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QUICK REFERENCE — TOP PICKS BY CATEGORY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863840" y="0"/>
            <a:ext cx="1097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3600" b="1" dirty="0">
                <a:solidFill>
                  <a:srgbClr val="00C9A7"/>
                </a:solidFill>
              </a:rPr>
              <a:t>09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274320" y="960120"/>
            <a:ext cx="8595360" cy="438912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11480" y="960120"/>
            <a:ext cx="2926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1B2A"/>
                </a:solidFill>
              </a:rPr>
              <a:t>Category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383280" y="960120"/>
            <a:ext cx="3840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D1B2A"/>
                </a:solidFill>
              </a:rPr>
              <a:t>Top Pick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223760" y="960120"/>
            <a:ext cx="1463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</a:rPr>
              <a:t>Rating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74320" y="1435608"/>
            <a:ext cx="8595360" cy="438912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11480" y="1435608"/>
            <a:ext cx="2926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🧠 General AI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383280" y="1435608"/>
            <a:ext cx="3840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ChatGPT / Claude / Gemini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223760" y="1435608"/>
            <a:ext cx="1463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00C9A7"/>
                </a:solidFill>
              </a:rPr>
              <a:t>★★★★★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74320" y="1911096"/>
            <a:ext cx="8595360" cy="438912"/>
          </a:xfrm>
          <a:prstGeom prst="rect">
            <a:avLst/>
          </a:prstGeom>
          <a:solidFill>
            <a:srgbClr val="132236"/>
          </a:solidFill>
          <a:ln w="12700">
            <a:solidFill>
              <a:srgbClr val="13223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11480" y="1911096"/>
            <a:ext cx="2926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🎨 Image &amp; Design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383280" y="1911096"/>
            <a:ext cx="3840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Midjourney v6 / Adobe Firefly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223760" y="1911096"/>
            <a:ext cx="1463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00C9A7"/>
                </a:solidFill>
              </a:rPr>
              <a:t>★★★★★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274320" y="2386584"/>
            <a:ext cx="8595360" cy="438912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11480" y="2386584"/>
            <a:ext cx="2926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🎬 Video Creation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383280" y="2386584"/>
            <a:ext cx="3840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Sora 2 / Runway Gen-4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7223760" y="2386584"/>
            <a:ext cx="1463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00C9A7"/>
                </a:solidFill>
              </a:rPr>
              <a:t>★★★★★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274320" y="2862072"/>
            <a:ext cx="8595360" cy="438912"/>
          </a:xfrm>
          <a:prstGeom prst="rect">
            <a:avLst/>
          </a:prstGeom>
          <a:solidFill>
            <a:srgbClr val="132236"/>
          </a:solidFill>
          <a:ln w="12700">
            <a:solidFill>
              <a:srgbClr val="13223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862072"/>
            <a:ext cx="2926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✍️ Writing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383280" y="2862072"/>
            <a:ext cx="3840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Notion AI / GrammarlyGO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7223760" y="2862072"/>
            <a:ext cx="1463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00C9A7"/>
                </a:solidFill>
              </a:rPr>
              <a:t>★★★★★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274320" y="3337560"/>
            <a:ext cx="8595360" cy="438912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337560"/>
            <a:ext cx="2926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💻 Coding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3383280" y="3337560"/>
            <a:ext cx="3840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Windsurf / Copilot / Cursor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7223760" y="3337560"/>
            <a:ext cx="1463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00C9A7"/>
                </a:solidFill>
              </a:rPr>
              <a:t>★★★★★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274320" y="3813048"/>
            <a:ext cx="8595360" cy="438912"/>
          </a:xfrm>
          <a:prstGeom prst="rect">
            <a:avLst/>
          </a:prstGeom>
          <a:solidFill>
            <a:srgbClr val="132236"/>
          </a:solidFill>
          <a:ln w="12700">
            <a:solidFill>
              <a:srgbClr val="13223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813048"/>
            <a:ext cx="2926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⚙️ Automation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3383280" y="3813048"/>
            <a:ext cx="3840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Zapier AI / Make / n8n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7223760" y="3813048"/>
            <a:ext cx="1463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00C9A7"/>
                </a:solidFill>
              </a:rPr>
              <a:t>★★★★★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274320" y="4288536"/>
            <a:ext cx="8595360" cy="438912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88536"/>
            <a:ext cx="2926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📈 SEO &amp; Marketing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3383280" y="4288536"/>
            <a:ext cx="3840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9B0"/>
                </a:solidFill>
              </a:rPr>
              <a:t>Surfer SEO / Semrush / HubSpot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7223760" y="4288536"/>
            <a:ext cx="1463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00C9A7"/>
                </a:solidFill>
              </a:rPr>
              <a:t>★★★★★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8138160" y="48006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9B0"/>
                </a:solidFill>
              </a:rPr>
              <a:t>9 / 10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979408" y="0"/>
            <a:ext cx="164592" cy="5143500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731520" y="3200400"/>
            <a:ext cx="3200400" cy="3200400"/>
          </a:xfrm>
          <a:prstGeom prst="ellipse">
            <a:avLst/>
          </a:prstGeom>
          <a:solidFill>
            <a:srgbClr val="1A3A5C">
              <a:alpha val="60000"/>
            </a:srgbClr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5720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C9A7"/>
                </a:solidFill>
              </a:rPr>
              <a:t>Key Takeaway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1005840"/>
            <a:ext cx="7863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</a:rPr>
              <a:t>Don't chase the most popular tool.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48640" y="1691640"/>
            <a:ext cx="7863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8A99B0"/>
                </a:solidFill>
              </a:rPr>
              <a:t>Find the one that saves you the most time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8A99B0"/>
                </a:solidFill>
              </a:rPr>
              <a:t>in your specific workflow.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2697480"/>
            <a:ext cx="2606040" cy="1188720"/>
          </a:xfrm>
          <a:prstGeom prst="rect">
            <a:avLst/>
          </a:prstGeom>
          <a:solidFill>
            <a:srgbClr val="132236"/>
          </a:solidFill>
          <a:ln w="12700">
            <a:solidFill>
              <a:srgbClr val="1E3A5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58368" y="2761488"/>
            <a:ext cx="365760" cy="365760"/>
          </a:xfrm>
          <a:prstGeom prst="ellipse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58368" y="27614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D1B2A"/>
                </a:solidFill>
              </a:rPr>
              <a:t>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20" y="320040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Pick a general AI assistant to start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383280" y="2697480"/>
            <a:ext cx="2606040" cy="1188720"/>
          </a:xfrm>
          <a:prstGeom prst="rect">
            <a:avLst/>
          </a:prstGeom>
          <a:solidFill>
            <a:srgbClr val="132236"/>
          </a:solidFill>
          <a:ln w="12700">
            <a:solidFill>
              <a:srgbClr val="1E3A5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493008" y="2761488"/>
            <a:ext cx="365760" cy="365760"/>
          </a:xfrm>
          <a:prstGeom prst="ellipse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493008" y="27614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D1B2A"/>
                </a:solidFill>
              </a:rPr>
              <a:t>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66160" y="320040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Identify your biggest time bottleneck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217920" y="2697480"/>
            <a:ext cx="2606040" cy="1188720"/>
          </a:xfrm>
          <a:prstGeom prst="rect">
            <a:avLst/>
          </a:prstGeom>
          <a:solidFill>
            <a:srgbClr val="132236"/>
          </a:solidFill>
          <a:ln w="12700">
            <a:solidFill>
              <a:srgbClr val="1E3A5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327648" y="2761488"/>
            <a:ext cx="365760" cy="365760"/>
          </a:xfrm>
          <a:prstGeom prst="ellipse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27648" y="27614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D1B2A"/>
                </a:solidFill>
              </a:rPr>
              <a:t>3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400800" y="320040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Add one specialist tool at a time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548640" y="4114800"/>
            <a:ext cx="5029200" cy="548640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48640" y="411480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</a:rPr>
              <a:t>Read Full Guide: rydevalues.cloud/best-ai-tools-list-2026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138160" y="48006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9B0"/>
                </a:solidFill>
              </a:rPr>
              <a:t>10 / 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Best AI Tools 2026 – LinkedIn Carousel</dc:title>
  <dc:subject>PptxGenJS Presentation</dc:subject>
  <dc:creator>PptxGenJS</dc:creator>
  <cp:lastModifiedBy>PptxGenJS</cp:lastModifiedBy>
  <cp:revision>1</cp:revision>
  <dcterms:created xsi:type="dcterms:W3CDTF">2026-03-18T14:03:22Z</dcterms:created>
  <dcterms:modified xsi:type="dcterms:W3CDTF">2026-03-18T14:03:22Z</dcterms:modified>
</cp:coreProperties>
</file>